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5" r:id="rId3"/>
    <p:sldId id="266" r:id="rId4"/>
    <p:sldId id="267" r:id="rId5"/>
    <p:sldId id="268" r:id="rId6"/>
    <p:sldId id="270" r:id="rId7"/>
    <p:sldId id="271" r:id="rId8"/>
    <p:sldId id="276" r:id="rId9"/>
    <p:sldId id="262" r:id="rId10"/>
    <p:sldId id="275" r:id="rId11"/>
    <p:sldId id="274" r:id="rId12"/>
    <p:sldId id="272" r:id="rId13"/>
    <p:sldId id="263" r:id="rId14"/>
    <p:sldId id="269" r:id="rId15"/>
    <p:sldId id="257" r:id="rId16"/>
    <p:sldId id="258" r:id="rId17"/>
    <p:sldId id="259" r:id="rId18"/>
    <p:sldId id="260" r:id="rId19"/>
    <p:sldId id="264" r:id="rId20"/>
    <p:sldId id="261" r:id="rId21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61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7095A-38C0-4D9B-A503-75F8DDB9E328}" type="datetimeFigureOut">
              <a:rPr lang="en-US" smtClean="0"/>
              <a:pPr/>
              <a:t>9/9/2013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14330-35D9-44A9-8BCE-0A65518FB54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7095A-38C0-4D9B-A503-75F8DDB9E328}" type="datetimeFigureOut">
              <a:rPr lang="en-US" smtClean="0"/>
              <a:pPr/>
              <a:t>9/9/2013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14330-35D9-44A9-8BCE-0A65518FB54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7095A-38C0-4D9B-A503-75F8DDB9E328}" type="datetimeFigureOut">
              <a:rPr lang="en-US" smtClean="0"/>
              <a:pPr/>
              <a:t>9/9/2013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14330-35D9-44A9-8BCE-0A65518FB54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7095A-38C0-4D9B-A503-75F8DDB9E328}" type="datetimeFigureOut">
              <a:rPr lang="en-US" smtClean="0"/>
              <a:pPr/>
              <a:t>9/9/2013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14330-35D9-44A9-8BCE-0A65518FB54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7095A-38C0-4D9B-A503-75F8DDB9E328}" type="datetimeFigureOut">
              <a:rPr lang="en-US" smtClean="0"/>
              <a:pPr/>
              <a:t>9/9/2013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14330-35D9-44A9-8BCE-0A65518FB54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7095A-38C0-4D9B-A503-75F8DDB9E328}" type="datetimeFigureOut">
              <a:rPr lang="en-US" smtClean="0"/>
              <a:pPr/>
              <a:t>9/9/2013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14330-35D9-44A9-8BCE-0A65518FB54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7095A-38C0-4D9B-A503-75F8DDB9E328}" type="datetimeFigureOut">
              <a:rPr lang="en-US" smtClean="0"/>
              <a:pPr/>
              <a:t>9/9/2013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14330-35D9-44A9-8BCE-0A65518FB54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7095A-38C0-4D9B-A503-75F8DDB9E328}" type="datetimeFigureOut">
              <a:rPr lang="en-US" smtClean="0"/>
              <a:pPr/>
              <a:t>9/9/2013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14330-35D9-44A9-8BCE-0A65518FB54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7095A-38C0-4D9B-A503-75F8DDB9E328}" type="datetimeFigureOut">
              <a:rPr lang="en-US" smtClean="0"/>
              <a:pPr/>
              <a:t>9/9/2013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14330-35D9-44A9-8BCE-0A65518FB54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7095A-38C0-4D9B-A503-75F8DDB9E328}" type="datetimeFigureOut">
              <a:rPr lang="en-US" smtClean="0"/>
              <a:pPr/>
              <a:t>9/9/2013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14330-35D9-44A9-8BCE-0A65518FB54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7095A-38C0-4D9B-A503-75F8DDB9E328}" type="datetimeFigureOut">
              <a:rPr lang="en-US" smtClean="0"/>
              <a:pPr/>
              <a:t>9/9/2013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14330-35D9-44A9-8BCE-0A65518FB54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07095A-38C0-4D9B-A503-75F8DDB9E328}" type="datetimeFigureOut">
              <a:rPr lang="en-US" smtClean="0"/>
              <a:pPr/>
              <a:t>9/9/2013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214330-35D9-44A9-8BCE-0A65518FB54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13" Type="http://schemas.openxmlformats.org/officeDocument/2006/relationships/image" Target="../media/image12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12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11" Type="http://schemas.openxmlformats.org/officeDocument/2006/relationships/image" Target="../media/image10.jpeg"/><Relationship Id="rId5" Type="http://schemas.openxmlformats.org/officeDocument/2006/relationships/image" Target="../media/image4.jpeg"/><Relationship Id="rId10" Type="http://schemas.openxmlformats.org/officeDocument/2006/relationships/image" Target="../media/image9.jpeg"/><Relationship Id="rId4" Type="http://schemas.openxmlformats.org/officeDocument/2006/relationships/image" Target="../media/image3.jpeg"/><Relationship Id="rId9" Type="http://schemas.openxmlformats.org/officeDocument/2006/relationships/image" Target="../media/image8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udhs-schoolstore.wikispaces.com/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UD_Cardinal_Stuff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60127" y="0"/>
            <a:ext cx="1883873" cy="23622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2743200"/>
            <a:ext cx="7772400" cy="1447800"/>
          </a:xfrm>
        </p:spPr>
        <p:txBody>
          <a:bodyPr>
            <a:noAutofit/>
          </a:bodyPr>
          <a:lstStyle/>
          <a:p>
            <a:r>
              <a:rPr lang="en-US" sz="6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Upper Dublin </a:t>
            </a:r>
            <a:br>
              <a:rPr lang="en-US" sz="6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6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School Store</a:t>
            </a:r>
            <a:endParaRPr lang="en-US" sz="6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3560" name="Picture 8" descr="FlashDriv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00600" y="4876800"/>
            <a:ext cx="2092958" cy="1981200"/>
          </a:xfrm>
          <a:prstGeom prst="rect">
            <a:avLst/>
          </a:prstGeom>
          <a:noFill/>
        </p:spPr>
      </p:pic>
      <p:pic>
        <p:nvPicPr>
          <p:cNvPr id="8" name="Picture 7" descr="Bumper Sticker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4114800"/>
            <a:ext cx="2201668" cy="685800"/>
          </a:xfrm>
          <a:prstGeom prst="rect">
            <a:avLst/>
          </a:prstGeom>
        </p:spPr>
      </p:pic>
      <p:pic>
        <p:nvPicPr>
          <p:cNvPr id="10" name="Picture 9" descr="Drawstring 2011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0" y="4881563"/>
            <a:ext cx="1981200" cy="1976437"/>
          </a:xfrm>
          <a:prstGeom prst="rect">
            <a:avLst/>
          </a:prstGeom>
        </p:spPr>
      </p:pic>
      <p:pic>
        <p:nvPicPr>
          <p:cNvPr id="11" name="Picture 10" descr="FlipFlops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2438400"/>
            <a:ext cx="2133600" cy="1600200"/>
          </a:xfrm>
          <a:prstGeom prst="rect">
            <a:avLst/>
          </a:prstGeom>
        </p:spPr>
      </p:pic>
      <p:pic>
        <p:nvPicPr>
          <p:cNvPr id="12" name="Picture 11" descr="WaterBottles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2590800" y="0"/>
            <a:ext cx="2133600" cy="2362200"/>
          </a:xfrm>
          <a:prstGeom prst="rect">
            <a:avLst/>
          </a:prstGeom>
        </p:spPr>
      </p:pic>
      <p:pic>
        <p:nvPicPr>
          <p:cNvPr id="13" name="Picture 12" descr="StadiumSeatCushion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4953000" y="0"/>
            <a:ext cx="1962150" cy="2362200"/>
          </a:xfrm>
          <a:prstGeom prst="rect">
            <a:avLst/>
          </a:prstGeom>
        </p:spPr>
      </p:pic>
      <p:pic>
        <p:nvPicPr>
          <p:cNvPr id="14" name="Picture 13" descr="License Plate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6934200" y="3505200"/>
            <a:ext cx="2209800" cy="1143980"/>
          </a:xfrm>
          <a:prstGeom prst="rect">
            <a:avLst/>
          </a:prstGeom>
        </p:spPr>
      </p:pic>
      <p:pic>
        <p:nvPicPr>
          <p:cNvPr id="15" name="Picture 14" descr="Winter Hats.JP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7029450" y="2362200"/>
            <a:ext cx="2114550" cy="1073342"/>
          </a:xfrm>
          <a:prstGeom prst="rect">
            <a:avLst/>
          </a:prstGeom>
        </p:spPr>
      </p:pic>
      <p:pic>
        <p:nvPicPr>
          <p:cNvPr id="1026" name="Picture 2" descr="\\Udfs01\ssstaff\jsundlin\4_SCHOOL STORE\IMAGES\2012-2013\UD_Crew_DonLiz.jp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7051062" y="4724400"/>
            <a:ext cx="2092938" cy="2133600"/>
          </a:xfrm>
          <a:prstGeom prst="rect">
            <a:avLst/>
          </a:prstGeom>
          <a:noFill/>
        </p:spPr>
      </p:pic>
      <p:pic>
        <p:nvPicPr>
          <p:cNvPr id="1027" name="Picture 3" descr="\\Udfs01\ssstaff\jsundlin\4_SCHOOL STORE\IMAGES\2012-2013\DECAL.jpg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0" y="0"/>
            <a:ext cx="2438400" cy="2277823"/>
          </a:xfrm>
          <a:prstGeom prst="rect">
            <a:avLst/>
          </a:prstGeom>
          <a:noFill/>
        </p:spPr>
      </p:pic>
      <p:pic>
        <p:nvPicPr>
          <p:cNvPr id="1028" name="Picture 4" descr="\\Udfs01\ssstaff\jsundlin\4_SCHOOL STORE\IMAGES\Shirt_White_PropertyXXL.jpg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2438400" y="4686488"/>
            <a:ext cx="1981200" cy="21715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237663" cy="6904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828213" cy="7561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u="sng" dirty="0" smtClean="0"/>
              <a:t>Vouchers ~ Accept as Checks</a:t>
            </a:r>
            <a:endParaRPr lang="en-US" b="1" u="sng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794" y="1656626"/>
            <a:ext cx="8891805" cy="44393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u="sng" dirty="0" smtClean="0"/>
              <a:t>School Store Procedures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lvl="0"/>
            <a:r>
              <a:rPr lang="en-US" dirty="0" smtClean="0"/>
              <a:t>Closing the store: </a:t>
            </a:r>
          </a:p>
          <a:p>
            <a:pPr lvl="1"/>
            <a:r>
              <a:rPr lang="en-US" dirty="0" smtClean="0"/>
              <a:t>Close the store around </a:t>
            </a:r>
            <a:r>
              <a:rPr lang="en-US" b="1" dirty="0" smtClean="0"/>
              <a:t>5mins</a:t>
            </a:r>
            <a:r>
              <a:rPr lang="en-US" dirty="0" smtClean="0"/>
              <a:t> before Lunch ends.</a:t>
            </a:r>
          </a:p>
          <a:p>
            <a:pPr lvl="1"/>
            <a:r>
              <a:rPr lang="en-US" dirty="0" smtClean="0"/>
              <a:t>Count the money box carefully.</a:t>
            </a:r>
          </a:p>
          <a:p>
            <a:pPr lvl="1"/>
            <a:r>
              <a:rPr lang="en-US" dirty="0" smtClean="0"/>
              <a:t>Fill out “Reconciliation” sheet with money totals.</a:t>
            </a:r>
            <a:br>
              <a:rPr lang="en-US" dirty="0" smtClean="0"/>
            </a:br>
            <a:endParaRPr lang="en-US" dirty="0" smtClean="0"/>
          </a:p>
          <a:p>
            <a:pPr lvl="0"/>
            <a:r>
              <a:rPr lang="en-US" u="sng" dirty="0" smtClean="0"/>
              <a:t>Lock the window gate with round copper key</a:t>
            </a:r>
            <a:r>
              <a:rPr lang="en-US" dirty="0" smtClean="0"/>
              <a:t>.  Lock door when leaving.</a:t>
            </a:r>
            <a:r>
              <a:rPr lang="en-US" b="1" dirty="0" smtClean="0"/>
              <a:t> </a:t>
            </a:r>
            <a:r>
              <a:rPr lang="en-US" b="1" i="1" u="sng" dirty="0" smtClean="0"/>
              <a:t>(Double Check Locks)</a:t>
            </a:r>
            <a:r>
              <a:rPr lang="en-US" b="1" dirty="0" smtClean="0"/>
              <a:t/>
            </a:r>
            <a:br>
              <a:rPr lang="en-US" b="1" dirty="0" smtClean="0"/>
            </a:br>
            <a:endParaRPr lang="en-US" dirty="0" smtClean="0"/>
          </a:p>
          <a:p>
            <a:pPr lvl="0"/>
            <a:r>
              <a:rPr lang="en-US" dirty="0" smtClean="0"/>
              <a:t>Return money box, store binder and key </a:t>
            </a:r>
            <a:br>
              <a:rPr lang="en-US" dirty="0" smtClean="0"/>
            </a:br>
            <a:r>
              <a:rPr lang="en-US" dirty="0" smtClean="0"/>
              <a:t>to Mrs. Sundling immediately.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u="sng" dirty="0" smtClean="0"/>
              <a:t>General Rules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458200" cy="4876800"/>
          </a:xfrm>
        </p:spPr>
        <p:txBody>
          <a:bodyPr>
            <a:normAutofit/>
          </a:bodyPr>
          <a:lstStyle/>
          <a:p>
            <a:pPr lvl="0"/>
            <a:r>
              <a:rPr lang="en-US" dirty="0" smtClean="0"/>
              <a:t>Only </a:t>
            </a:r>
            <a:r>
              <a:rPr lang="en-US" dirty="0"/>
              <a:t>the </a:t>
            </a:r>
            <a:r>
              <a:rPr lang="en-US" b="1" dirty="0" smtClean="0"/>
              <a:t>people </a:t>
            </a:r>
            <a:r>
              <a:rPr lang="en-US" b="1" dirty="0"/>
              <a:t>scheduled </a:t>
            </a:r>
            <a:r>
              <a:rPr lang="en-US" dirty="0"/>
              <a:t>to work </a:t>
            </a:r>
            <a:r>
              <a:rPr lang="en-US" dirty="0" smtClean="0"/>
              <a:t>that day should </a:t>
            </a:r>
            <a:r>
              <a:rPr lang="en-US" dirty="0"/>
              <a:t>be in the </a:t>
            </a:r>
            <a:r>
              <a:rPr lang="en-US" dirty="0" smtClean="0"/>
              <a:t>store at any time.</a:t>
            </a:r>
            <a:endParaRPr lang="en-US" dirty="0"/>
          </a:p>
          <a:p>
            <a:pPr lvl="0"/>
            <a:r>
              <a:rPr lang="en-US" b="1" dirty="0"/>
              <a:t>No Guests </a:t>
            </a:r>
            <a:r>
              <a:rPr lang="en-US" sz="3000" dirty="0"/>
              <a:t>(including fellow marketing students) </a:t>
            </a:r>
          </a:p>
          <a:p>
            <a:pPr lvl="0"/>
            <a:r>
              <a:rPr lang="en-US" b="1" dirty="0"/>
              <a:t>No Loitering </a:t>
            </a:r>
            <a:r>
              <a:rPr lang="en-US" dirty="0"/>
              <a:t>(do not let your friends hang out </a:t>
            </a:r>
            <a:r>
              <a:rPr lang="en-US" dirty="0" smtClean="0"/>
              <a:t>at window and block people from our counter)</a:t>
            </a:r>
            <a:endParaRPr lang="en-US" dirty="0"/>
          </a:p>
          <a:p>
            <a:pPr lvl="0"/>
            <a:r>
              <a:rPr lang="en-US" dirty="0"/>
              <a:t>Keep the store neat </a:t>
            </a:r>
            <a:r>
              <a:rPr lang="en-US" dirty="0" smtClean="0"/>
              <a:t>&amp; </a:t>
            </a:r>
            <a:r>
              <a:rPr lang="en-US" b="1" u="sng" dirty="0" smtClean="0"/>
              <a:t>CLEAN UP </a:t>
            </a:r>
            <a:r>
              <a:rPr lang="en-US" dirty="0"/>
              <a:t>when you </a:t>
            </a:r>
            <a:r>
              <a:rPr lang="en-US" dirty="0" smtClean="0"/>
              <a:t>leave.  Everything should be where you found it</a:t>
            </a:r>
            <a:endParaRPr lang="en-US" dirty="0"/>
          </a:p>
          <a:p>
            <a:pPr lvl="0"/>
            <a:r>
              <a:rPr lang="en-US" dirty="0"/>
              <a:t>Keep the money in a safe and secure location away from the </a:t>
            </a:r>
            <a:r>
              <a:rPr lang="en-US" dirty="0" smtClean="0"/>
              <a:t>window to prevent theft</a:t>
            </a:r>
            <a:endParaRPr lang="en-US" dirty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u="sng" dirty="0" smtClean="0"/>
              <a:t>General Rules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0"/>
            <a:ext cx="8610600" cy="4876800"/>
          </a:xfrm>
        </p:spPr>
        <p:txBody>
          <a:bodyPr>
            <a:normAutofit/>
          </a:bodyPr>
          <a:lstStyle/>
          <a:p>
            <a:pPr lvl="0"/>
            <a:r>
              <a:rPr lang="en-US" dirty="0" smtClean="0"/>
              <a:t>Record </a:t>
            </a:r>
            <a:r>
              <a:rPr lang="en-US" dirty="0"/>
              <a:t>all </a:t>
            </a:r>
            <a:r>
              <a:rPr lang="en-US" dirty="0" smtClean="0"/>
              <a:t>sales </a:t>
            </a:r>
            <a:r>
              <a:rPr lang="en-US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immediately</a:t>
            </a:r>
            <a:r>
              <a:rPr lang="en-US" dirty="0"/>
              <a:t> </a:t>
            </a:r>
            <a:r>
              <a:rPr lang="en-US" dirty="0" smtClean="0"/>
              <a:t>so you don’t forget anything and </a:t>
            </a:r>
            <a:r>
              <a:rPr lang="en-US" dirty="0"/>
              <a:t>put money directly in the lockbox</a:t>
            </a:r>
          </a:p>
          <a:p>
            <a:pPr lvl="0"/>
            <a:r>
              <a:rPr lang="en-US" dirty="0"/>
              <a:t>Use a calculator when needed</a:t>
            </a:r>
          </a:p>
          <a:p>
            <a:pPr lvl="0"/>
            <a:r>
              <a:rPr lang="en-US" dirty="0"/>
              <a:t>Watch for shoplifting / </a:t>
            </a:r>
            <a:r>
              <a:rPr lang="en-US" dirty="0" smtClean="0"/>
              <a:t>theft</a:t>
            </a:r>
          </a:p>
          <a:p>
            <a:pPr lvl="0"/>
            <a:r>
              <a:rPr lang="en-US" dirty="0" smtClean="0"/>
              <a:t>Record any minor issues in the binder and tell Mrs. Sundling in class when you return</a:t>
            </a:r>
            <a:endParaRPr lang="en-US" dirty="0"/>
          </a:p>
          <a:p>
            <a:pPr lvl="0"/>
            <a:r>
              <a:rPr lang="en-US" dirty="0"/>
              <a:t>Report all </a:t>
            </a:r>
            <a:r>
              <a:rPr lang="en-US" dirty="0" smtClean="0"/>
              <a:t>major problems immediately.  (Faculty Dining Room has a phone.  Knock and ask someone to call:     Classroom – ext. 2165)</a:t>
            </a:r>
            <a:endParaRPr lang="en-US" dirty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u="sng" dirty="0" smtClean="0"/>
              <a:t>General  "DO NOT"  Rules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76800"/>
          </a:xfrm>
        </p:spPr>
        <p:txBody>
          <a:bodyPr>
            <a:normAutofit fontScale="85000" lnSpcReduction="20000"/>
          </a:bodyPr>
          <a:lstStyle/>
          <a:p>
            <a:pPr lvl="0"/>
            <a:r>
              <a:rPr lang="en-US" b="1" dirty="0" smtClean="0"/>
              <a:t>DO NOT </a:t>
            </a:r>
            <a:r>
              <a:rPr lang="en-US" dirty="0" smtClean="0"/>
              <a:t>leave school store </a:t>
            </a:r>
            <a:r>
              <a:rPr lang="en-US" u="sng" dirty="0" smtClean="0"/>
              <a:t>unattended</a:t>
            </a:r>
            <a:r>
              <a:rPr lang="en-US" dirty="0" smtClean="0"/>
              <a:t> at any time</a:t>
            </a:r>
          </a:p>
          <a:p>
            <a:pPr lvl="0"/>
            <a:r>
              <a:rPr lang="en-US" b="1" dirty="0" smtClean="0"/>
              <a:t>DO NOT </a:t>
            </a:r>
            <a:r>
              <a:rPr lang="en-US" dirty="0" smtClean="0"/>
              <a:t>leave the school store </a:t>
            </a:r>
            <a:r>
              <a:rPr lang="en-US" u="sng" dirty="0" smtClean="0"/>
              <a:t>unlocked</a:t>
            </a:r>
            <a:r>
              <a:rPr lang="en-US" dirty="0" smtClean="0"/>
              <a:t> at any time</a:t>
            </a:r>
          </a:p>
          <a:p>
            <a:pPr lvl="0"/>
            <a:r>
              <a:rPr lang="en-US" b="1" dirty="0" smtClean="0"/>
              <a:t>DO NOT </a:t>
            </a:r>
            <a:r>
              <a:rPr lang="en-US" dirty="0" smtClean="0"/>
              <a:t>use the merchandise (such as pens, pencils)</a:t>
            </a:r>
          </a:p>
          <a:p>
            <a:pPr lvl="0"/>
            <a:r>
              <a:rPr lang="en-US" b="1" dirty="0" smtClean="0"/>
              <a:t>DO NOT </a:t>
            </a:r>
            <a:r>
              <a:rPr lang="en-US" dirty="0" smtClean="0"/>
              <a:t>play with the merchandise</a:t>
            </a:r>
          </a:p>
          <a:p>
            <a:pPr lvl="0"/>
            <a:r>
              <a:rPr lang="en-US" b="1" dirty="0" smtClean="0"/>
              <a:t>DO NOT </a:t>
            </a:r>
            <a:r>
              <a:rPr lang="en-US" dirty="0" smtClean="0"/>
              <a:t>steal any merchandise</a:t>
            </a:r>
          </a:p>
          <a:p>
            <a:pPr lvl="0"/>
            <a:r>
              <a:rPr lang="en-US" b="1" dirty="0" smtClean="0"/>
              <a:t>DO NOT </a:t>
            </a:r>
            <a:r>
              <a:rPr lang="en-US" dirty="0" smtClean="0"/>
              <a:t>lend your friends merchandise or store money</a:t>
            </a:r>
          </a:p>
          <a:p>
            <a:pPr lvl="0"/>
            <a:r>
              <a:rPr lang="en-US" b="1" dirty="0" smtClean="0"/>
              <a:t>DO NOT </a:t>
            </a:r>
            <a:r>
              <a:rPr lang="en-US" dirty="0" smtClean="0"/>
              <a:t>vandalize the store or the merchandise</a:t>
            </a:r>
          </a:p>
          <a:p>
            <a:pPr lvl="0"/>
            <a:r>
              <a:rPr lang="en-US" b="1" dirty="0" smtClean="0"/>
              <a:t>DO NOT </a:t>
            </a:r>
            <a:r>
              <a:rPr lang="en-US" dirty="0" smtClean="0"/>
              <a:t>sit on the counters or the window ledge</a:t>
            </a:r>
          </a:p>
          <a:p>
            <a:pPr lvl="0"/>
            <a:r>
              <a:rPr lang="en-US" b="1" dirty="0" smtClean="0"/>
              <a:t>DO NOT </a:t>
            </a:r>
            <a:r>
              <a:rPr lang="en-US" dirty="0" smtClean="0"/>
              <a:t>use your cell phones or iPods</a:t>
            </a:r>
          </a:p>
          <a:p>
            <a:pPr lvl="0"/>
            <a:endParaRPr lang="en-US" dirty="0" smtClean="0"/>
          </a:p>
          <a:p>
            <a:pPr lvl="0" algn="ctr">
              <a:buNone/>
            </a:pPr>
            <a:r>
              <a:rPr lang="en-US" b="1" dirty="0" smtClean="0"/>
              <a:t>FOLLOW ALL SCHOOL RULES WHILE IN THE STORE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u="sng" dirty="0" smtClean="0"/>
              <a:t>Demonstrate Good Customer Service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lvl="0"/>
            <a:r>
              <a:rPr lang="en-US" dirty="0" smtClean="0"/>
              <a:t>Be professional (courteous &amp; polite) with everyone (even non-customers)</a:t>
            </a:r>
          </a:p>
          <a:p>
            <a:pPr lvl="0"/>
            <a:r>
              <a:rPr lang="en-US" dirty="0" smtClean="0"/>
              <a:t>Know and promote the current advertisements</a:t>
            </a:r>
          </a:p>
          <a:p>
            <a:pPr lvl="0"/>
            <a:r>
              <a:rPr lang="en-US" dirty="0" smtClean="0"/>
              <a:t>Display the products where they cannot be stolen</a:t>
            </a:r>
          </a:p>
          <a:p>
            <a:pPr lvl="0"/>
            <a:r>
              <a:rPr lang="en-US" dirty="0" smtClean="0"/>
              <a:t>Demonstrate or model the merchandise if requested</a:t>
            </a:r>
          </a:p>
          <a:p>
            <a:pPr lvl="0"/>
            <a:r>
              <a:rPr lang="en-US" dirty="0" smtClean="0"/>
              <a:t>Count change back to the customer</a:t>
            </a:r>
          </a:p>
          <a:p>
            <a:pPr lvl="0"/>
            <a:r>
              <a:rPr lang="en-US" dirty="0" smtClean="0"/>
              <a:t>If you cannot answer someone's question, ask for their name and contact information so you can find out the answer and get back to them. 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u="sng" dirty="0" smtClean="0"/>
              <a:t>Eating Lunch in Store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76800"/>
          </a:xfrm>
        </p:spPr>
        <p:txBody>
          <a:bodyPr>
            <a:normAutofit/>
          </a:bodyPr>
          <a:lstStyle/>
          <a:p>
            <a:pPr lvl="0"/>
            <a:r>
              <a:rPr lang="en-US" dirty="0" smtClean="0"/>
              <a:t>Bagged lunches are preferred on days in which you are scheduled to work.</a:t>
            </a:r>
          </a:p>
          <a:p>
            <a:pPr lvl="0"/>
            <a:endParaRPr lang="en-US" sz="1900" dirty="0" smtClean="0"/>
          </a:p>
          <a:p>
            <a:pPr lvl="0"/>
            <a:r>
              <a:rPr lang="en-US" dirty="0" smtClean="0"/>
              <a:t>Clean up after yourself.</a:t>
            </a:r>
            <a:br>
              <a:rPr lang="en-US" dirty="0" smtClean="0"/>
            </a:br>
            <a:endParaRPr lang="en-US" sz="1800" dirty="0" smtClean="0"/>
          </a:p>
          <a:p>
            <a:pPr lvl="0"/>
            <a:r>
              <a:rPr lang="en-US" dirty="0" smtClean="0"/>
              <a:t>Throw trash away in the </a:t>
            </a:r>
            <a:r>
              <a:rPr lang="en-US" b="1" u="sng" dirty="0" smtClean="0"/>
              <a:t>cafeteria trash cans </a:t>
            </a:r>
            <a:r>
              <a:rPr lang="en-US" dirty="0" smtClean="0"/>
              <a:t>(not in the school store trash can)</a:t>
            </a:r>
            <a:br>
              <a:rPr lang="en-US" dirty="0" smtClean="0"/>
            </a:br>
            <a:r>
              <a:rPr lang="en-US" sz="1800" dirty="0" smtClean="0"/>
              <a:t> </a:t>
            </a:r>
          </a:p>
          <a:p>
            <a:pPr lvl="0"/>
            <a:r>
              <a:rPr lang="en-US" dirty="0" smtClean="0"/>
              <a:t>Do not eat any merchandise…</a:t>
            </a:r>
            <a:br>
              <a:rPr lang="en-US" dirty="0" smtClean="0"/>
            </a:br>
            <a:r>
              <a:rPr lang="en-US" dirty="0" smtClean="0"/>
              <a:t>                                  </a:t>
            </a:r>
            <a:r>
              <a:rPr lang="en-US" b="1" u="sng" dirty="0" smtClean="0"/>
              <a:t>UNTIL you have paid for it!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49362"/>
          </a:xfrm>
        </p:spPr>
        <p:txBody>
          <a:bodyPr>
            <a:normAutofit fontScale="90000"/>
          </a:bodyPr>
          <a:lstStyle/>
          <a:p>
            <a:r>
              <a:rPr lang="en-US" b="1" u="sng" dirty="0" smtClean="0"/>
              <a:t>Reasons for Dismissal</a:t>
            </a:r>
            <a:br>
              <a:rPr lang="en-US" b="1" u="sng" dirty="0" smtClean="0"/>
            </a:br>
            <a:r>
              <a:rPr lang="en-US" sz="3600" b="1" u="sng" dirty="0" smtClean="0"/>
              <a:t>(Grade Reduction)</a:t>
            </a:r>
            <a:endParaRPr lang="en-US" sz="3600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76400"/>
            <a:ext cx="8229600" cy="4724400"/>
          </a:xfrm>
        </p:spPr>
        <p:txBody>
          <a:bodyPr>
            <a:normAutofit lnSpcReduction="10000"/>
          </a:bodyPr>
          <a:lstStyle/>
          <a:p>
            <a:pPr lvl="0"/>
            <a:r>
              <a:rPr lang="en-US" dirty="0" smtClean="0"/>
              <a:t>If there is suspicion of theft or other foul play by you or others on your shift.</a:t>
            </a:r>
          </a:p>
          <a:p>
            <a:pPr lvl="0"/>
            <a:r>
              <a:rPr lang="en-US" dirty="0" smtClean="0"/>
              <a:t>If merchandise is being given away to anyone.</a:t>
            </a:r>
          </a:p>
          <a:p>
            <a:pPr lvl="0"/>
            <a:r>
              <a:rPr lang="en-US" dirty="0" smtClean="0"/>
              <a:t>If money is missing from the lockbox.</a:t>
            </a:r>
          </a:p>
          <a:p>
            <a:pPr lvl="0"/>
            <a:r>
              <a:rPr lang="en-US" dirty="0" smtClean="0"/>
              <a:t>If your Marketing grade has deteriorated.</a:t>
            </a:r>
          </a:p>
          <a:p>
            <a:pPr lvl="0"/>
            <a:r>
              <a:rPr lang="en-US" dirty="0" smtClean="0"/>
              <a:t>If the standards of contract are not being met.</a:t>
            </a:r>
            <a:br>
              <a:rPr lang="en-US" dirty="0" smtClean="0"/>
            </a:br>
            <a:endParaRPr lang="en-US" dirty="0" smtClean="0"/>
          </a:p>
          <a:p>
            <a:pPr lvl="0" algn="ctr">
              <a:buNone/>
            </a:pPr>
            <a:r>
              <a:rPr lang="en-US" dirty="0" smtClean="0"/>
              <a:t>You will not be assigned to the school store and your grade will reflect your dismissal. 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Where is the School Store?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458200" cy="4525963"/>
          </a:xfrm>
        </p:spPr>
        <p:txBody>
          <a:bodyPr>
            <a:normAutofit/>
          </a:bodyPr>
          <a:lstStyle/>
          <a:p>
            <a:r>
              <a:rPr lang="en-US" dirty="0" smtClean="0"/>
              <a:t>Sales Window is to the right of the cafeteria</a:t>
            </a:r>
          </a:p>
          <a:p>
            <a:endParaRPr lang="en-US" dirty="0"/>
          </a:p>
          <a:p>
            <a:r>
              <a:rPr lang="en-US" dirty="0" smtClean="0"/>
              <a:t>Door</a:t>
            </a:r>
          </a:p>
          <a:p>
            <a:pPr lvl="1"/>
            <a:r>
              <a:rPr lang="en-US" dirty="0" smtClean="0"/>
              <a:t>Located inside the cafeteria </a:t>
            </a:r>
          </a:p>
          <a:p>
            <a:pPr lvl="1"/>
            <a:r>
              <a:rPr lang="en-US" dirty="0" smtClean="0"/>
              <a:t>To the left of the window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67000"/>
            <a:ext cx="8229600" cy="1143000"/>
          </a:xfrm>
        </p:spPr>
        <p:txBody>
          <a:bodyPr/>
          <a:lstStyle/>
          <a:p>
            <a:r>
              <a:rPr lang="en-US" dirty="0" smtClean="0"/>
              <a:t>Other Questions?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does the School Store Sell?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305800" cy="4525963"/>
          </a:xfrm>
        </p:spPr>
        <p:txBody>
          <a:bodyPr/>
          <a:lstStyle/>
          <a:p>
            <a:pPr algn="ctr">
              <a:buNone/>
            </a:pPr>
            <a:r>
              <a:rPr lang="en-US" dirty="0" smtClean="0">
                <a:hlinkClick r:id="rId2"/>
              </a:rPr>
              <a:t>http://udhs-schoolstore.wikispaces.com/</a:t>
            </a:r>
            <a:r>
              <a:rPr lang="en-US" dirty="0" smtClean="0"/>
              <a:t> </a:t>
            </a:r>
          </a:p>
          <a:p>
            <a:endParaRPr lang="en-US" dirty="0"/>
          </a:p>
          <a:p>
            <a:r>
              <a:rPr lang="en-US" dirty="0" smtClean="0"/>
              <a:t>Gym Uniforms</a:t>
            </a:r>
          </a:p>
          <a:p>
            <a:r>
              <a:rPr lang="en-US" dirty="0" smtClean="0"/>
              <a:t>School Supplies</a:t>
            </a:r>
          </a:p>
          <a:p>
            <a:r>
              <a:rPr lang="en-US" dirty="0" smtClean="0"/>
              <a:t>UDHS Apparel </a:t>
            </a:r>
          </a:p>
          <a:p>
            <a:r>
              <a:rPr lang="en-US" dirty="0" smtClean="0"/>
              <a:t>Spirit Gear (bags, hats, pennants, lanyards, etc)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What/Who does the Store Profit?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Money made in the school store goes back into the improvement &amp; purchase of:</a:t>
            </a:r>
            <a:br>
              <a:rPr lang="en-US" dirty="0" smtClean="0"/>
            </a:br>
            <a:endParaRPr lang="en-US" dirty="0" smtClean="0"/>
          </a:p>
          <a:p>
            <a:pPr lvl="1"/>
            <a:r>
              <a:rPr lang="en-US" dirty="0" smtClean="0"/>
              <a:t>The School Store and it’s merchandise</a:t>
            </a:r>
          </a:p>
          <a:p>
            <a:pPr lvl="2"/>
            <a:r>
              <a:rPr lang="en-US" dirty="0" smtClean="0"/>
              <a:t>Buying New Products, Restocking Current Products</a:t>
            </a:r>
            <a:br>
              <a:rPr lang="en-US" dirty="0" smtClean="0"/>
            </a:br>
            <a:endParaRPr lang="en-US" dirty="0" smtClean="0"/>
          </a:p>
          <a:p>
            <a:pPr lvl="1"/>
            <a:r>
              <a:rPr lang="en-US" dirty="0" smtClean="0"/>
              <a:t>The Physical Education Department</a:t>
            </a:r>
          </a:p>
          <a:p>
            <a:pPr lvl="2"/>
            <a:r>
              <a:rPr lang="en-US" dirty="0" smtClean="0"/>
              <a:t>Purchasing </a:t>
            </a:r>
            <a:r>
              <a:rPr lang="en-US" dirty="0"/>
              <a:t>N</a:t>
            </a:r>
            <a:r>
              <a:rPr lang="en-US" dirty="0" smtClean="0"/>
              <a:t>ew Equipment, Hiring Guest Speakers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Connection to Marketing Class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Marketing Class = Staff / Employees</a:t>
            </a:r>
          </a:p>
          <a:p>
            <a:pPr lvl="1"/>
            <a:r>
              <a:rPr lang="en-US" dirty="0" smtClean="0"/>
              <a:t>Sales Clerks, Marketing Reps, Researchers, etc.</a:t>
            </a:r>
          </a:p>
          <a:p>
            <a:endParaRPr lang="en-US" dirty="0"/>
          </a:p>
          <a:p>
            <a:r>
              <a:rPr lang="en-US" dirty="0" smtClean="0"/>
              <a:t>We go through all the steps of marketing the store and its merchandise</a:t>
            </a:r>
          </a:p>
          <a:p>
            <a:endParaRPr lang="en-US" dirty="0"/>
          </a:p>
          <a:p>
            <a:r>
              <a:rPr lang="en-US" dirty="0" smtClean="0"/>
              <a:t>Counts as a portion of your Marketing Grade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Connection to Marketing Class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Marketing Class 4-LA</a:t>
            </a:r>
          </a:p>
          <a:p>
            <a:r>
              <a:rPr lang="en-US" dirty="0" smtClean="0"/>
              <a:t>Marketing Class LC-5</a:t>
            </a:r>
            <a:endParaRPr lang="en-US" dirty="0"/>
          </a:p>
          <a:p>
            <a:endParaRPr lang="en-US" dirty="0" smtClean="0"/>
          </a:p>
          <a:p>
            <a:r>
              <a:rPr lang="en-US" dirty="0" smtClean="0"/>
              <a:t>How will this </a:t>
            </a:r>
            <a:r>
              <a:rPr lang="en-US" smtClean="0"/>
              <a:t>schedule work?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44562"/>
          </a:xfrm>
        </p:spPr>
        <p:txBody>
          <a:bodyPr>
            <a:normAutofit/>
          </a:bodyPr>
          <a:lstStyle/>
          <a:p>
            <a:r>
              <a:rPr lang="en-US" dirty="0" smtClean="0"/>
              <a:t>12-13  Working Lunch Schedules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5334000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  <a:tabLst>
                <a:tab pos="8047038" algn="r"/>
              </a:tabLst>
            </a:pP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Lunch A</a:t>
            </a:r>
            <a:r>
              <a:rPr lang="en-US" dirty="0" smtClean="0"/>
              <a:t>	4</a:t>
            </a:r>
            <a:r>
              <a:rPr lang="en-US" baseline="30000" dirty="0" smtClean="0"/>
              <a:t>th</a:t>
            </a:r>
            <a:r>
              <a:rPr lang="en-US" dirty="0" smtClean="0"/>
              <a:t> Period Marketing Students</a:t>
            </a:r>
          </a:p>
          <a:p>
            <a:pPr marL="0" indent="0">
              <a:buNone/>
              <a:tabLst>
                <a:tab pos="8047038" algn="r"/>
              </a:tabLst>
            </a:pPr>
            <a:r>
              <a:rPr lang="en-US" dirty="0" smtClean="0"/>
              <a:t>10:19-10:49	(4</a:t>
            </a:r>
            <a:r>
              <a:rPr lang="en-US" baseline="30000" dirty="0" smtClean="0"/>
              <a:t>th</a:t>
            </a:r>
            <a:r>
              <a:rPr lang="en-US" dirty="0" smtClean="0"/>
              <a:t> ends at 11:10)</a:t>
            </a:r>
          </a:p>
          <a:p>
            <a:pPr marL="0" indent="0">
              <a:buNone/>
              <a:tabLst>
                <a:tab pos="8047038" algn="r"/>
              </a:tabLst>
            </a:pPr>
            <a:endParaRPr lang="en-US" dirty="0"/>
          </a:p>
          <a:p>
            <a:pPr marL="0" indent="0">
              <a:buNone/>
              <a:tabLst>
                <a:tab pos="8047038" algn="r"/>
              </a:tabLst>
            </a:pP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Lunch B </a:t>
            </a:r>
            <a:r>
              <a:rPr lang="en-US" dirty="0" smtClean="0"/>
              <a:t>	4</a:t>
            </a:r>
            <a:r>
              <a:rPr lang="en-US" baseline="30000" dirty="0" smtClean="0"/>
              <a:t>th</a:t>
            </a:r>
            <a:r>
              <a:rPr lang="en-US" dirty="0" smtClean="0"/>
              <a:t> Period Marketing</a:t>
            </a:r>
          </a:p>
          <a:p>
            <a:pPr marL="0" indent="0">
              <a:buNone/>
              <a:tabLst>
                <a:tab pos="8047038" algn="r"/>
              </a:tabLst>
            </a:pPr>
            <a:r>
              <a:rPr lang="en-US" dirty="0" smtClean="0"/>
              <a:t>11:14-11:44 	Attend A Lunch/Work B Lunch</a:t>
            </a:r>
          </a:p>
          <a:p>
            <a:pPr marL="0" indent="0">
              <a:buNone/>
              <a:tabLst>
                <a:tab pos="8047038" algn="r"/>
              </a:tabLst>
            </a:pPr>
            <a:r>
              <a:rPr lang="en-US" dirty="0" smtClean="0"/>
              <a:t>	5</a:t>
            </a:r>
            <a:r>
              <a:rPr lang="en-US" baseline="30000" dirty="0" smtClean="0"/>
              <a:t>th</a:t>
            </a:r>
            <a:r>
              <a:rPr lang="en-US" dirty="0" smtClean="0"/>
              <a:t> Period Marketing</a:t>
            </a:r>
          </a:p>
          <a:p>
            <a:pPr marL="0" indent="0">
              <a:buNone/>
              <a:tabLst>
                <a:tab pos="8047038" algn="r"/>
              </a:tabLst>
            </a:pPr>
            <a:r>
              <a:rPr lang="en-US" dirty="0" smtClean="0"/>
              <a:t>	Work B Lunch/Attend C Lunch</a:t>
            </a:r>
          </a:p>
          <a:p>
            <a:pPr marL="0" indent="0">
              <a:buNone/>
              <a:tabLst>
                <a:tab pos="8047038" algn="r"/>
              </a:tabLst>
            </a:pPr>
            <a:endParaRPr lang="en-US" dirty="0"/>
          </a:p>
          <a:p>
            <a:pPr marL="0" indent="0">
              <a:buNone/>
              <a:tabLst>
                <a:tab pos="8047038" algn="r"/>
              </a:tabLst>
            </a:pP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Lunch C </a:t>
            </a:r>
            <a:r>
              <a:rPr lang="en-US" dirty="0" smtClean="0"/>
              <a:t>	5</a:t>
            </a:r>
            <a:r>
              <a:rPr lang="en-US" baseline="30000" dirty="0" smtClean="0"/>
              <a:t>th</a:t>
            </a:r>
            <a:r>
              <a:rPr lang="en-US" dirty="0" smtClean="0"/>
              <a:t> Period Marketing Students</a:t>
            </a:r>
          </a:p>
          <a:p>
            <a:pPr marL="0" indent="0">
              <a:buNone/>
              <a:tabLst>
                <a:tab pos="8047038" algn="r"/>
              </a:tabLst>
            </a:pPr>
            <a:r>
              <a:rPr lang="en-US" dirty="0" smtClean="0"/>
              <a:t>12:09-12:39	(5</a:t>
            </a:r>
            <a:r>
              <a:rPr lang="en-US" baseline="30000" dirty="0" smtClean="0"/>
              <a:t>th</a:t>
            </a:r>
            <a:r>
              <a:rPr lang="en-US" dirty="0" smtClean="0"/>
              <a:t> begins at 11:48)</a:t>
            </a:r>
          </a:p>
        </p:txBody>
      </p:sp>
    </p:spTree>
    <p:extLst>
      <p:ext uri="{BB962C8B-B14F-4D97-AF65-F5344CB8AC3E}">
        <p14:creationId xmlns:p14="http://schemas.microsoft.com/office/powerpoint/2010/main" xmlns="" val="1577070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44562"/>
          </a:xfrm>
        </p:spPr>
        <p:txBody>
          <a:bodyPr>
            <a:normAutofit/>
          </a:bodyPr>
          <a:lstStyle/>
          <a:p>
            <a:r>
              <a:rPr lang="en-US" dirty="0" smtClean="0"/>
              <a:t>2013-2014 Lunch Schedules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458200" cy="5334000"/>
          </a:xfrm>
        </p:spPr>
        <p:txBody>
          <a:bodyPr>
            <a:normAutofit fontScale="92500"/>
          </a:bodyPr>
          <a:lstStyle/>
          <a:p>
            <a:pPr marL="0" indent="0">
              <a:buNone/>
              <a:tabLst>
                <a:tab pos="8047038" algn="r"/>
              </a:tabLst>
            </a:pP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Lunch A</a:t>
            </a:r>
            <a:r>
              <a:rPr lang="en-US" dirty="0" smtClean="0"/>
              <a:t>	Study Hall Students</a:t>
            </a:r>
          </a:p>
          <a:p>
            <a:pPr marL="0" indent="0">
              <a:buNone/>
              <a:tabLst>
                <a:tab pos="8047038" algn="r"/>
              </a:tabLst>
            </a:pPr>
            <a:r>
              <a:rPr lang="en-US" dirty="0" smtClean="0"/>
              <a:t>10:19-10:49	(Past MK or FBLA) </a:t>
            </a:r>
          </a:p>
          <a:p>
            <a:pPr marL="0" indent="0" algn="r">
              <a:buNone/>
              <a:tabLst>
                <a:tab pos="8047038" algn="r"/>
              </a:tabLst>
            </a:pPr>
            <a:r>
              <a:rPr lang="en-US" dirty="0" smtClean="0"/>
              <a:t>(4</a:t>
            </a:r>
            <a:r>
              <a:rPr lang="en-US" baseline="30000" dirty="0" smtClean="0"/>
              <a:t>th</a:t>
            </a:r>
            <a:r>
              <a:rPr lang="en-US" dirty="0" smtClean="0"/>
              <a:t> ends at 11:10)</a:t>
            </a:r>
          </a:p>
          <a:p>
            <a:pPr marL="0" indent="0">
              <a:buNone/>
              <a:tabLst>
                <a:tab pos="8047038" algn="r"/>
              </a:tabLst>
            </a:pPr>
            <a:endParaRPr lang="en-US" sz="2200" dirty="0"/>
          </a:p>
          <a:p>
            <a:pPr marL="0" indent="0">
              <a:buNone/>
              <a:tabLst>
                <a:tab pos="8047038" algn="r"/>
              </a:tabLst>
            </a:pP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Lunch B                           </a:t>
            </a:r>
            <a:r>
              <a:rPr lang="en-US" dirty="0" smtClean="0"/>
              <a:t>5</a:t>
            </a:r>
            <a:r>
              <a:rPr lang="en-US" baseline="30000" dirty="0" smtClean="0"/>
              <a:t>th</a:t>
            </a:r>
            <a:r>
              <a:rPr lang="en-US" dirty="0" smtClean="0"/>
              <a:t> Period Marketing Students	</a:t>
            </a:r>
          </a:p>
          <a:p>
            <a:pPr marL="0" indent="0">
              <a:buNone/>
              <a:tabLst>
                <a:tab pos="8047038" algn="r"/>
              </a:tabLst>
            </a:pPr>
            <a:r>
              <a:rPr lang="en-US" dirty="0" smtClean="0"/>
              <a:t>11:14-11:44                    Work B Lunch/Attend C Lunch</a:t>
            </a:r>
          </a:p>
          <a:p>
            <a:pPr marL="0" indent="0">
              <a:buNone/>
              <a:tabLst>
                <a:tab pos="8047038" algn="r"/>
              </a:tabLst>
            </a:pPr>
            <a:endParaRPr lang="en-US" sz="2800" dirty="0"/>
          </a:p>
          <a:p>
            <a:pPr marL="0" indent="0">
              <a:buNone/>
              <a:tabLst>
                <a:tab pos="8047038" algn="r"/>
              </a:tabLst>
            </a:pP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Lunch C </a:t>
            </a:r>
            <a:r>
              <a:rPr lang="en-US" dirty="0" smtClean="0"/>
              <a:t>	                           5</a:t>
            </a:r>
            <a:r>
              <a:rPr lang="en-US" baseline="30000" dirty="0" smtClean="0"/>
              <a:t>th</a:t>
            </a:r>
            <a:r>
              <a:rPr lang="en-US" dirty="0" smtClean="0"/>
              <a:t> Period Marketing Students</a:t>
            </a:r>
          </a:p>
          <a:p>
            <a:pPr marL="0" indent="0">
              <a:buNone/>
              <a:tabLst>
                <a:tab pos="8047038" algn="r"/>
              </a:tabLst>
            </a:pPr>
            <a:r>
              <a:rPr lang="en-US" dirty="0" smtClean="0"/>
              <a:t>12:09-12:39               Attend Your Lunch/Work C Lunch</a:t>
            </a:r>
          </a:p>
          <a:p>
            <a:pPr marL="0" indent="0" algn="r">
              <a:buNone/>
              <a:tabLst>
                <a:tab pos="8047038" algn="r"/>
              </a:tabLst>
            </a:pPr>
            <a:r>
              <a:rPr lang="en-US" dirty="0" smtClean="0"/>
              <a:t>(5</a:t>
            </a:r>
            <a:r>
              <a:rPr lang="en-US" baseline="30000" dirty="0" smtClean="0"/>
              <a:t>th</a:t>
            </a:r>
            <a:r>
              <a:rPr lang="en-US" dirty="0" smtClean="0"/>
              <a:t> begins at 11:48)</a:t>
            </a:r>
          </a:p>
        </p:txBody>
      </p:sp>
    </p:spTree>
    <p:extLst>
      <p:ext uri="{BB962C8B-B14F-4D97-AF65-F5344CB8AC3E}">
        <p14:creationId xmlns:p14="http://schemas.microsoft.com/office/powerpoint/2010/main" xmlns="" val="1577070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u="sng" dirty="0" smtClean="0"/>
              <a:t>School Store Procedures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458200" cy="4953000"/>
          </a:xfrm>
        </p:spPr>
        <p:txBody>
          <a:bodyPr>
            <a:normAutofit fontScale="70000" lnSpcReduction="20000"/>
          </a:bodyPr>
          <a:lstStyle/>
          <a:p>
            <a:pPr lvl="0"/>
            <a:r>
              <a:rPr lang="en-US" sz="3700" dirty="0" smtClean="0"/>
              <a:t>Opening </a:t>
            </a:r>
            <a:r>
              <a:rPr lang="en-US" sz="3700" dirty="0"/>
              <a:t>the store:</a:t>
            </a:r>
            <a:r>
              <a:rPr lang="en-US" dirty="0"/>
              <a:t>	</a:t>
            </a:r>
          </a:p>
          <a:p>
            <a:pPr lvl="1"/>
            <a:r>
              <a:rPr lang="en-US" dirty="0"/>
              <a:t>Count the money box before you open the store. </a:t>
            </a:r>
            <a:r>
              <a:rPr lang="en-US" sz="1800" dirty="0"/>
              <a:t>(starting amount $50)</a:t>
            </a:r>
            <a:endParaRPr lang="en-US" dirty="0"/>
          </a:p>
          <a:p>
            <a:pPr lvl="1"/>
            <a:r>
              <a:rPr lang="en-US" dirty="0"/>
              <a:t>Open the school store by </a:t>
            </a:r>
            <a:r>
              <a:rPr lang="en-US" b="1" dirty="0"/>
              <a:t>10:30am</a:t>
            </a:r>
            <a:r>
              <a:rPr lang="en-US" dirty="0"/>
              <a:t> for “A Lunch” </a:t>
            </a:r>
            <a:r>
              <a:rPr lang="en-US" dirty="0" smtClean="0"/>
              <a:t>workers.  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  <a:p>
            <a:pPr lvl="0"/>
            <a:r>
              <a:rPr lang="en-US" sz="3700" dirty="0"/>
              <a:t>Record every item you sell </a:t>
            </a:r>
            <a:r>
              <a:rPr lang="en-US" sz="3700" b="1" u="sng" dirty="0"/>
              <a:t>immediately</a:t>
            </a:r>
            <a:r>
              <a:rPr lang="en-US" sz="3700" dirty="0"/>
              <a:t> in the purchase binder</a:t>
            </a:r>
            <a:r>
              <a:rPr lang="en-US" sz="3700" dirty="0" smtClean="0"/>
              <a:t>.  (</a:t>
            </a:r>
            <a:r>
              <a:rPr lang="en-US" sz="3700" dirty="0"/>
              <a:t>Pay attention to details!!!) 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  <a:p>
            <a:pPr lvl="0"/>
            <a:r>
              <a:rPr lang="en-US" sz="3700" dirty="0"/>
              <a:t>Checks are made payable to: </a:t>
            </a:r>
            <a:r>
              <a:rPr lang="en-US" sz="3700" dirty="0" smtClean="0"/>
              <a:t/>
            </a:r>
            <a:br>
              <a:rPr lang="en-US" sz="3700" dirty="0" smtClean="0"/>
            </a:br>
            <a:r>
              <a:rPr lang="en-US" sz="3700" dirty="0" smtClean="0"/>
              <a:t>                    </a:t>
            </a:r>
            <a:r>
              <a:rPr lang="en-US" sz="3700" b="1" dirty="0" smtClean="0"/>
              <a:t>Upper </a:t>
            </a:r>
            <a:r>
              <a:rPr lang="en-US" sz="3700" b="1" dirty="0"/>
              <a:t>Dublin High School </a:t>
            </a:r>
            <a:r>
              <a:rPr lang="en-US" sz="3700" b="1" dirty="0" smtClean="0"/>
              <a:t>Fund    (UDHS Fund)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  <a:p>
            <a:pPr lvl="0"/>
            <a:r>
              <a:rPr lang="en-US" sz="3700" dirty="0"/>
              <a:t>Use the calculator for all </a:t>
            </a:r>
            <a:r>
              <a:rPr lang="en-US" sz="3700" dirty="0" smtClean="0"/>
              <a:t>transactions you are unsure of. </a:t>
            </a:r>
            <a:br>
              <a:rPr lang="en-US" sz="3700" dirty="0" smtClean="0"/>
            </a:br>
            <a:r>
              <a:rPr lang="en-US" sz="3700" dirty="0" smtClean="0"/>
              <a:t>                                        </a:t>
            </a:r>
            <a:r>
              <a:rPr lang="en-US" sz="3700" b="1" u="sng" dirty="0" smtClean="0"/>
              <a:t>DO </a:t>
            </a:r>
            <a:r>
              <a:rPr lang="en-US" sz="3700" b="1" u="sng" dirty="0"/>
              <a:t>NOT</a:t>
            </a:r>
            <a:r>
              <a:rPr lang="en-US" sz="3700" dirty="0"/>
              <a:t> rely on your mental math!!!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  <a:p>
            <a:pPr lvl="0"/>
            <a:r>
              <a:rPr lang="en-US" sz="3700" dirty="0" smtClean="0"/>
              <a:t>Notice </a:t>
            </a:r>
            <a:r>
              <a:rPr lang="en-US" sz="3700" dirty="0"/>
              <a:t>inventory </a:t>
            </a:r>
            <a:r>
              <a:rPr lang="en-US" sz="3700" dirty="0" smtClean="0"/>
              <a:t>#’s</a:t>
            </a:r>
            <a:r>
              <a:rPr lang="en-US" sz="3700" dirty="0"/>
              <a:t>.  Let Mrs. Sundling know if we are </a:t>
            </a:r>
            <a:r>
              <a:rPr lang="en-US" sz="3700" dirty="0" smtClean="0"/>
              <a:t>low.</a:t>
            </a:r>
            <a:endParaRPr lang="en-US" sz="37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213</TotalTime>
  <Words>586</Words>
  <Application>Microsoft Office PowerPoint</Application>
  <PresentationFormat>On-screen Show (4:3)</PresentationFormat>
  <Paragraphs>115</Paragraphs>
  <Slides>20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Office Theme</vt:lpstr>
      <vt:lpstr>Upper Dublin  School Store</vt:lpstr>
      <vt:lpstr>Where is the School Store?</vt:lpstr>
      <vt:lpstr>What does the School Store Sell?</vt:lpstr>
      <vt:lpstr>What/Who does the Store Profit?</vt:lpstr>
      <vt:lpstr>Connection to Marketing Class</vt:lpstr>
      <vt:lpstr>Connection to Marketing Class</vt:lpstr>
      <vt:lpstr>12-13  Working Lunch Schedules</vt:lpstr>
      <vt:lpstr>2013-2014 Lunch Schedules</vt:lpstr>
      <vt:lpstr>School Store Procedures</vt:lpstr>
      <vt:lpstr>Slide 10</vt:lpstr>
      <vt:lpstr>Slide 11</vt:lpstr>
      <vt:lpstr>Vouchers ~ Accept as Checks</vt:lpstr>
      <vt:lpstr>School Store Procedures</vt:lpstr>
      <vt:lpstr>General Rules</vt:lpstr>
      <vt:lpstr>General Rules</vt:lpstr>
      <vt:lpstr>General  "DO NOT"  Rules</vt:lpstr>
      <vt:lpstr>Demonstrate Good Customer Service</vt:lpstr>
      <vt:lpstr>Eating Lunch in Store </vt:lpstr>
      <vt:lpstr>Reasons for Dismissal (Grade Reduction)</vt:lpstr>
      <vt:lpstr>Other Questions?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Upper Dublin  School Store</dc:title>
  <dc:creator>JessicaLee</dc:creator>
  <cp:lastModifiedBy>jsundlin</cp:lastModifiedBy>
  <cp:revision>30</cp:revision>
  <dcterms:created xsi:type="dcterms:W3CDTF">2010-07-26T14:49:54Z</dcterms:created>
  <dcterms:modified xsi:type="dcterms:W3CDTF">2013-09-09T18:13:28Z</dcterms:modified>
</cp:coreProperties>
</file>